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7" r:id="rId4"/>
    <p:sldId id="278" r:id="rId5"/>
    <p:sldId id="258" r:id="rId6"/>
    <p:sldId id="279" r:id="rId7"/>
    <p:sldId id="280" r:id="rId8"/>
    <p:sldId id="281" r:id="rId9"/>
    <p:sldId id="261" r:id="rId10"/>
    <p:sldId id="282" r:id="rId11"/>
    <p:sldId id="260" r:id="rId12"/>
    <p:sldId id="264" r:id="rId13"/>
    <p:sldId id="268" r:id="rId14"/>
    <p:sldId id="26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0035" autoAdjust="0"/>
  </p:normalViewPr>
  <p:slideViewPr>
    <p:cSldViewPr snapToGrid="0" showGuides="1">
      <p:cViewPr varScale="1">
        <p:scale>
          <a:sx n="45" d="100"/>
          <a:sy n="45" d="100"/>
        </p:scale>
        <p:origin x="1432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CF28B5C-DAAE-6A21-FB16-E9365F2AF7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F8F0C3-2E42-2702-5920-97156CA8AF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3944C0-02DB-48EE-80C6-AB7474E398C9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9D60A62-E1EA-6A8D-6260-17E5D9A43C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181FCEA4-7FD8-4F23-5F50-9F61AD057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GB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14FF1A-F42D-8FB2-4C18-0CDB6AE88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B55BBB5-93FE-0C69-9513-485225977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9165A2-5B38-41B9-A7C3-A18B4F86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obrazu slajdu 1">
            <a:extLst>
              <a:ext uri="{FF2B5EF4-FFF2-40B4-BE49-F238E27FC236}">
                <a16:creationId xmlns:a16="http://schemas.microsoft.com/office/drawing/2014/main" id="{765FA78F-B2F4-BF2A-AEAD-87ED81FA8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A0ACE30-5148-2EBE-2751-5366D6F6C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b="1" kern="100" dirty="0">
                <a:latin typeface="Times New Roman" panose="02020603050405020304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Logo COP 2 zaprojektował Jerzy Burski</a:t>
            </a:r>
            <a:endParaRPr lang="en-GB" sz="1800" kern="10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100" name="Symbol zastępczy numeru slajdu 3">
            <a:extLst>
              <a:ext uri="{FF2B5EF4-FFF2-40B4-BE49-F238E27FC236}">
                <a16:creationId xmlns:a16="http://schemas.microsoft.com/office/drawing/2014/main" id="{AE2F743D-CEB1-DCF5-6242-2B0B8E76D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D31E37-3594-456D-B0A1-7EC45EC8188D}" type="slidenum">
              <a:rPr lang="en-GB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>
            <a:extLst>
              <a:ext uri="{FF2B5EF4-FFF2-40B4-BE49-F238E27FC236}">
                <a16:creationId xmlns:a16="http://schemas.microsoft.com/office/drawing/2014/main" id="{477CB6A2-257C-8762-591C-93695C712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ymbol zastępczy notatek 2">
            <a:extLst>
              <a:ext uri="{FF2B5EF4-FFF2-40B4-BE49-F238E27FC236}">
                <a16:creationId xmlns:a16="http://schemas.microsoft.com/office/drawing/2014/main" id="{FD664C96-E72D-48BD-D15E-E32A885BE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/>
              <a:t>autorami są: Andrzej Karpiński, Bartłomiej Skrzypek i Paweł Soroka</a:t>
            </a:r>
          </a:p>
        </p:txBody>
      </p:sp>
      <p:sp>
        <p:nvSpPr>
          <p:cNvPr id="6148" name="Symbol zastępczy numeru slajdu 3">
            <a:extLst>
              <a:ext uri="{FF2B5EF4-FFF2-40B4-BE49-F238E27FC236}">
                <a16:creationId xmlns:a16="http://schemas.microsoft.com/office/drawing/2014/main" id="{6BCD2494-58E7-FC38-BD86-FDC5A5883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696FE6-E3BE-405F-8B4E-1BC24F5C0DA3}" type="slidenum">
              <a:rPr lang="en-GB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C6EBD5-19E3-ECCA-F3D4-D7F1E58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C04A-B8F2-4C26-9338-76D7AD5CDA6D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40E85C-F6B4-676D-DDD4-EE9A2FA0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499D84-E91E-001F-3D29-7E0ECCF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3D4D-5A8C-4B97-9BB4-D7147F493D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2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F1215E-A02F-FDAB-A57E-EC8B21E4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1344-B629-4E51-98F1-6205C8FC0AC4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951891-3102-328A-4CEC-6385C407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70EDE0-893A-31FF-26C7-2D1B03EA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2E65-D486-4550-98EB-37D3FD7A0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1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6342C1-2F36-3FE9-952E-57E25FFF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6AA2-9DBC-461D-9FB3-5778B4A3C20A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34262-C0B5-CBD6-3880-25A2CDEE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CEF315-EA68-084B-A236-92B3C345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2071-DFF0-4E47-B209-5D991AA52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2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0790D5-90E5-05E2-6646-4C4853D7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6EFE-B2C5-461D-9D80-6E7A0E72C7D9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B74B8F-20B4-6ECD-F87A-B51C1ADA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CD83EA-DB19-A309-A9A3-0DEEC854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9271-0A3B-4A97-ABDD-0089801D6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6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24BA16-ED6F-D0D8-1DC5-16ABD4D9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7300-D9D1-4944-8594-5BEA96C3B856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E13394-A6FF-177D-521B-62417652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BE7F98-DC1A-E3F8-8B59-125909A1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3C4C-B463-467C-B2F0-FD3A022E71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7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503925A4-9876-5EB0-DA83-E97EB543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EBF9-07BD-4DED-AEFF-8DD7370FCF00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C3F4C40-A761-77F4-DE7F-75A92F50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E46A015-10F5-4C07-547F-E9783E12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1509-9886-469E-B9CC-793CC9182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C17A8844-AAC7-4C9E-1891-FF759A62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7FDF-3EB2-4759-A77B-0DAC36CE469A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5E87174B-F409-9132-6E82-EAC78D3E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A5CB8AB7-D192-8730-A950-0585E7B0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7D40-47DC-4B7C-94B4-26A27797B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6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12977393-0544-A922-7087-DC68A202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BECA-9415-4F76-A19F-238C2EE16B86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E82D9F5B-BFA5-297C-68AD-E6180183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2DC96315-C284-BDB2-ABFB-987D9AF3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19A9-2AA8-445A-896C-F0228B6C5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9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EDBBD5C4-75D8-24BB-FA40-65B5DCAA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3869-85BB-4DFF-8937-49563F2354E9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D9EB712E-6697-CFB4-9EE3-BDE84EBF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B0DFDC21-AC26-0133-6AC9-02B94B79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8D-13A1-4309-AC23-F35574C142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9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1E14A68-0E6F-E4FE-410A-DBBABBE0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D3E8-7DF4-44A1-AB64-950D21E0586E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D1AF913-730E-EF44-6D9E-92CA6612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3AF6E330-A245-01FB-06B2-6DA0D068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5057-A5EF-49B6-A649-A2E986454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7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GB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E8AD82DE-153F-44B0-51DB-7B3EE3BF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41F9-401A-4475-8F58-E865BBCAC6C5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80547B0-7F33-0ED9-5A30-6D8A75D2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A56A1FD-56A4-7756-7655-3E46F4A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25E3-A10F-48D6-856C-0551963DF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2A817DD-EFC3-1DBF-3A39-818DE34B0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GB" altLang="pl-PL"/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727EE851-D80B-7B05-0470-AD2B068B3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GB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E8C761-0253-7C25-6FF4-FE9DCFD27D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6668B-8FD1-4D80-A0BA-561C99FB7498}" type="datetimeFigureOut">
              <a:rPr lang="en-GB"/>
              <a:pPr>
                <a:defRPr/>
              </a:pPr>
              <a:t>25/04/2025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031888-8080-4DCA-B78B-E3A3E71B3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85A3A9-BF7D-E88E-0DE6-7F410B61E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3F0A8-CF14-4EB0-8788-3D6B40D01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p2.p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#_Toc193209923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6CB8F-9EFC-EB93-BC17-F5850A34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1122363"/>
            <a:ext cx="9923463" cy="2387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/>
              <a:t>COP 2</a:t>
            </a:r>
            <a:r>
              <a:rPr lang="pl-PL" b="1" dirty="0"/>
              <a:t>: O</a:t>
            </a:r>
            <a:r>
              <a:rPr lang="en-GB" b="1" dirty="0"/>
              <a:t>D PROJEKTU DO URZECZYWISTNIENIA</a:t>
            </a:r>
          </a:p>
        </p:txBody>
      </p:sp>
      <p:pic>
        <p:nvPicPr>
          <p:cNvPr id="3075" name="Obraz 4">
            <a:extLst>
              <a:ext uri="{FF2B5EF4-FFF2-40B4-BE49-F238E27FC236}">
                <a16:creationId xmlns:a16="http://schemas.microsoft.com/office/drawing/2014/main" id="{2F9E8AAD-4AF2-76F8-0F44-35E7B1C6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29000"/>
            <a:ext cx="2971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odtytuł 5">
            <a:extLst>
              <a:ext uri="{FF2B5EF4-FFF2-40B4-BE49-F238E27FC236}">
                <a16:creationId xmlns:a16="http://schemas.microsoft.com/office/drawing/2014/main" id="{8EADC116-22BC-7729-B487-7B121A0106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451725" y="5975350"/>
            <a:ext cx="3346450" cy="882650"/>
          </a:xfrm>
        </p:spPr>
        <p:txBody>
          <a:bodyPr/>
          <a:lstStyle/>
          <a:p>
            <a:r>
              <a:rPr lang="en-GB" altLang="pl-PL" sz="1800"/>
              <a:t>Polskie Lobby Przemysłowe </a:t>
            </a:r>
            <a:br>
              <a:rPr lang="en-GB" altLang="pl-PL" sz="1800"/>
            </a:br>
            <a:r>
              <a:rPr lang="en-GB" altLang="pl-PL" sz="1800"/>
              <a:t>im. Eugeniusza Kwiatkowskiego</a:t>
            </a:r>
          </a:p>
        </p:txBody>
      </p:sp>
      <p:pic>
        <p:nvPicPr>
          <p:cNvPr id="3077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074F366B-14DD-E7EF-EE58-97BEFC5E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657EB0F2-0B11-3E91-A7D9-39AFF1E51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>
                <a:solidFill>
                  <a:srgbClr val="2C2F45"/>
                </a:solidFill>
                <a:latin typeface="Inter"/>
              </a:rPr>
              <a:t>Pełnomocnicy terenowi ds. realizacji Projektu COP 2</a:t>
            </a:r>
            <a:endParaRPr lang="en-GB" altLang="pl-PL"/>
          </a:p>
        </p:txBody>
      </p:sp>
      <p:sp>
        <p:nvSpPr>
          <p:cNvPr id="13315" name="Symbol zastępczy zawartości 2">
            <a:extLst>
              <a:ext uri="{FF2B5EF4-FFF2-40B4-BE49-F238E27FC236}">
                <a16:creationId xmlns:a16="http://schemas.microsoft.com/office/drawing/2014/main" id="{E7921952-5E2D-624B-605A-C97CE1231D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1463" y="1825625"/>
            <a:ext cx="11715750" cy="43513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 dirty="0">
                <a:solidFill>
                  <a:srgbClr val="2C2F45"/>
                </a:solidFill>
                <a:latin typeface="Inter"/>
              </a:rPr>
              <a:t>	Wyłaniani są  pełnomocnicy w poszczególnych regionach Polski odpowiedzialni za upowszechnienie projektu  i  stworzenia poparcia społecznego dla budowy Centralnego Okręgu  Przemysłowego 2.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altLang="pl-PL" dirty="0">
              <a:solidFill>
                <a:srgbClr val="2C2F45"/>
              </a:solidFill>
              <a:latin typeface="Inter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 dirty="0">
                <a:solidFill>
                  <a:srgbClr val="2C2F45"/>
                </a:solidFill>
                <a:latin typeface="Inter"/>
              </a:rPr>
              <a:t>	Ich zadaniem jest nawiązywanie kontaktu w sprawie Projektu COP 2 </a:t>
            </a:r>
            <a:br>
              <a:rPr lang="en-GB" altLang="pl-PL" dirty="0">
                <a:solidFill>
                  <a:srgbClr val="2C2F45"/>
                </a:solidFill>
                <a:latin typeface="Inter"/>
              </a:rPr>
            </a:br>
            <a:r>
              <a:rPr lang="pl-PL" altLang="pl-PL" dirty="0">
                <a:solidFill>
                  <a:srgbClr val="2C2F45"/>
                </a:solidFill>
                <a:latin typeface="Inter"/>
              </a:rPr>
              <a:t>z władzami samorządowymi i przedsiębiorstwami przemysłowymi, wyższymi uczelniami, zwłaszcza technicznymi i ekonomicznymi, związkami zawodowymi oraz organizacjami społecznymi (zwłaszcza z ogniwami terenowymi SIMP) na ich </a:t>
            </a:r>
            <a:r>
              <a:rPr lang="en-GB" altLang="pl-PL" dirty="0" err="1">
                <a:solidFill>
                  <a:srgbClr val="2C2F45"/>
                </a:solidFill>
                <a:latin typeface="Inter"/>
              </a:rPr>
              <a:t>obszarze</a:t>
            </a:r>
            <a:r>
              <a:rPr lang="pl-PL" altLang="pl-PL" dirty="0">
                <a:solidFill>
                  <a:srgbClr val="2C2F45"/>
                </a:solidFill>
                <a:latin typeface="Inter"/>
              </a:rPr>
              <a:t>.</a:t>
            </a:r>
            <a:endParaRPr lang="en-GB" alt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A463E3CB-2151-0110-6E36-A78C7AAEB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7638" y="365125"/>
            <a:ext cx="5181600" cy="2655888"/>
          </a:xfrm>
        </p:spPr>
        <p:txBody>
          <a:bodyPr/>
          <a:lstStyle/>
          <a:p>
            <a:r>
              <a:rPr lang="en-GB" altLang="pl-PL"/>
              <a:t>Pismo z Zarządu PGZ</a:t>
            </a:r>
          </a:p>
        </p:txBody>
      </p:sp>
      <p:pic>
        <p:nvPicPr>
          <p:cNvPr id="15363" name="Symbol zastępczy zawartości 5">
            <a:extLst>
              <a:ext uri="{FF2B5EF4-FFF2-40B4-BE49-F238E27FC236}">
                <a16:creationId xmlns:a16="http://schemas.microsoft.com/office/drawing/2014/main" id="{D86DB93B-82DE-7A48-0195-AD9FE490CD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175" y="-74613"/>
            <a:ext cx="4598988" cy="6932613"/>
          </a:xfrm>
        </p:spPr>
      </p:pic>
      <p:pic>
        <p:nvPicPr>
          <p:cNvPr id="15364" name="Obraz 3">
            <a:extLst>
              <a:ext uri="{FF2B5EF4-FFF2-40B4-BE49-F238E27FC236}">
                <a16:creationId xmlns:a16="http://schemas.microsoft.com/office/drawing/2014/main" id="{31FD6B91-BD27-E11C-17F0-57B06443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AD30A4BC-A720-E712-EB6F-C8A6A56F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9503B5BA-6EB8-60A4-AC57-7B154F5A8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pl-PL" b="1"/>
              <a:t>Wzmianki prasowe</a:t>
            </a:r>
          </a:p>
        </p:txBody>
      </p:sp>
      <p:pic>
        <p:nvPicPr>
          <p:cNvPr id="16387" name="Symbol zastępczy zawartości 5">
            <a:extLst>
              <a:ext uri="{FF2B5EF4-FFF2-40B4-BE49-F238E27FC236}">
                <a16:creationId xmlns:a16="http://schemas.microsoft.com/office/drawing/2014/main" id="{3C1AAEBD-D64A-0E7C-995B-DC9C34532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5388" y="1350963"/>
            <a:ext cx="7791450" cy="5467350"/>
          </a:xfrm>
        </p:spPr>
      </p:pic>
      <p:pic>
        <p:nvPicPr>
          <p:cNvPr id="16388" name="Obraz 3">
            <a:extLst>
              <a:ext uri="{FF2B5EF4-FFF2-40B4-BE49-F238E27FC236}">
                <a16:creationId xmlns:a16="http://schemas.microsoft.com/office/drawing/2014/main" id="{68295733-F6FD-254F-8028-49144A58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79323599-8A20-9C8D-7768-0720B043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630D1CA4-D6B8-C94D-D685-87908330A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pl-PL" b="1"/>
              <a:t>Wzmianki prasowe</a:t>
            </a:r>
          </a:p>
        </p:txBody>
      </p:sp>
      <p:pic>
        <p:nvPicPr>
          <p:cNvPr id="17411" name="Symbol zastępczy zawartości 5">
            <a:extLst>
              <a:ext uri="{FF2B5EF4-FFF2-40B4-BE49-F238E27FC236}">
                <a16:creationId xmlns:a16="http://schemas.microsoft.com/office/drawing/2014/main" id="{B37A16EC-A70C-309F-98BF-78E6FD3B8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5388" y="1350963"/>
            <a:ext cx="7791450" cy="5467350"/>
          </a:xfrm>
        </p:spPr>
      </p:pic>
      <p:pic>
        <p:nvPicPr>
          <p:cNvPr id="17412" name="Obraz 3">
            <a:extLst>
              <a:ext uri="{FF2B5EF4-FFF2-40B4-BE49-F238E27FC236}">
                <a16:creationId xmlns:a16="http://schemas.microsoft.com/office/drawing/2014/main" id="{267B927B-D4EA-04C6-CBEB-6AC340AB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2BB32A07-A36F-361E-014C-977A50F2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az 4">
            <a:extLst>
              <a:ext uri="{FF2B5EF4-FFF2-40B4-BE49-F238E27FC236}">
                <a16:creationId xmlns:a16="http://schemas.microsoft.com/office/drawing/2014/main" id="{CB92BB44-A744-139F-5D57-8436EDEC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0"/>
            <a:ext cx="8978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id="{9DF3AB3D-F588-16F3-1307-33B462729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pl-PL" b="1"/>
              <a:t>Wzmianki prasowe</a:t>
            </a:r>
          </a:p>
        </p:txBody>
      </p:sp>
      <p:pic>
        <p:nvPicPr>
          <p:cNvPr id="18435" name="Obraz 3">
            <a:extLst>
              <a:ext uri="{FF2B5EF4-FFF2-40B4-BE49-F238E27FC236}">
                <a16:creationId xmlns:a16="http://schemas.microsoft.com/office/drawing/2014/main" id="{D6A812EF-2277-D980-92F3-3E2FF56E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1198F9FB-9087-D19D-E485-104B2381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az 6">
            <a:extLst>
              <a:ext uri="{FF2B5EF4-FFF2-40B4-BE49-F238E27FC236}">
                <a16:creationId xmlns:a16="http://schemas.microsoft.com/office/drawing/2014/main" id="{3C1FA43B-46E5-BCA2-6AEB-2828EBB6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489075"/>
            <a:ext cx="43942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az 9">
            <a:extLst>
              <a:ext uri="{FF2B5EF4-FFF2-40B4-BE49-F238E27FC236}">
                <a16:creationId xmlns:a16="http://schemas.microsoft.com/office/drawing/2014/main" id="{905B5C0F-5C78-7637-B2D1-683F0B47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89075"/>
            <a:ext cx="4927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00D0C3FD-1643-218F-40B1-B7621906A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pl-PL" b="1"/>
              <a:t>Wzmianki prasowe</a:t>
            </a:r>
          </a:p>
        </p:txBody>
      </p:sp>
      <p:pic>
        <p:nvPicPr>
          <p:cNvPr id="19459" name="Obraz 3">
            <a:extLst>
              <a:ext uri="{FF2B5EF4-FFF2-40B4-BE49-F238E27FC236}">
                <a16:creationId xmlns:a16="http://schemas.microsoft.com/office/drawing/2014/main" id="{3125C47A-B566-06DA-3743-3CB6859F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B5FD8BAF-8AEB-5ECD-49CE-785945D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az 6">
            <a:extLst>
              <a:ext uri="{FF2B5EF4-FFF2-40B4-BE49-F238E27FC236}">
                <a16:creationId xmlns:a16="http://schemas.microsoft.com/office/drawing/2014/main" id="{51AD1E2A-4566-A2F8-DC83-B58F73C6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473200"/>
            <a:ext cx="43942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>
            <a:extLst>
              <a:ext uri="{FF2B5EF4-FFF2-40B4-BE49-F238E27FC236}">
                <a16:creationId xmlns:a16="http://schemas.microsoft.com/office/drawing/2014/main" id="{4E9DED98-63AD-BD37-A9A5-CD93F7FDC5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582863"/>
            <a:ext cx="10515600" cy="35941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pl-PL" sz="4400" b="1" dirty="0"/>
              <a:t>DZIĘKUJ</a:t>
            </a:r>
            <a:r>
              <a:rPr lang="pl-PL" altLang="pl-PL" sz="4400" b="1" dirty="0"/>
              <a:t>EMY </a:t>
            </a:r>
            <a:r>
              <a:rPr lang="en-GB" altLang="pl-PL" sz="4400" b="1" dirty="0"/>
              <a:t>ZA UWAGĘ</a:t>
            </a:r>
            <a:endParaRPr lang="en-GB" altLang="pl-PL" sz="4400" dirty="0"/>
          </a:p>
        </p:txBody>
      </p:sp>
      <p:pic>
        <p:nvPicPr>
          <p:cNvPr id="20483" name="Obraz 3">
            <a:extLst>
              <a:ext uri="{FF2B5EF4-FFF2-40B4-BE49-F238E27FC236}">
                <a16:creationId xmlns:a16="http://schemas.microsoft.com/office/drawing/2014/main" id="{A12E71EF-8252-F97E-EA1B-88BF357D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325813"/>
            <a:ext cx="27463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4A57CB9A-9C74-DF05-62A6-0FB436F2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odtytuł 5">
            <a:extLst>
              <a:ext uri="{FF2B5EF4-FFF2-40B4-BE49-F238E27FC236}">
                <a16:creationId xmlns:a16="http://schemas.microsoft.com/office/drawing/2014/main" id="{F960E1B8-CA93-BD80-E549-747669AB3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975350"/>
            <a:ext cx="33464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pl-PL" sz="1800"/>
              <a:t>Polskie Lobby Przemysłowe </a:t>
            </a:r>
            <a:br>
              <a:rPr lang="en-GB" altLang="pl-PL" sz="1800"/>
            </a:br>
            <a:r>
              <a:rPr lang="en-GB" altLang="pl-PL" sz="1800"/>
              <a:t>im. Eugeniusza Kwiatkowskiego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FC9D9D37-C0B5-DFDE-4268-1A4B30317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01375" cy="1325563"/>
          </a:xfrm>
        </p:spPr>
        <p:txBody>
          <a:bodyPr/>
          <a:lstStyle/>
          <a:p>
            <a:pPr algn="ctr"/>
            <a:r>
              <a:rPr lang="en-GB" altLang="pl-PL" sz="3200" b="1"/>
              <a:t>Pierwsza wzmianka – 2024</a:t>
            </a:r>
            <a:r>
              <a:rPr lang="pl-PL" altLang="pl-PL" sz="3200" b="1"/>
              <a:t> </a:t>
            </a:r>
            <a:r>
              <a:rPr lang="en-GB" altLang="pl-PL" sz="3200" b="1"/>
              <a:t>r.</a:t>
            </a:r>
            <a:br>
              <a:rPr lang="pl-PL" altLang="pl-PL" sz="3200" b="1"/>
            </a:br>
            <a:r>
              <a:rPr lang="pl-PL" altLang="pl-PL" sz="3200" b="1"/>
              <a:t>Rozdział IX książki pt. „O </a:t>
            </a:r>
            <a:r>
              <a:rPr lang="en-GB" altLang="pl-PL" sz="3200" b="1"/>
              <a:t>C</a:t>
            </a:r>
            <a:r>
              <a:rPr lang="pl-PL" altLang="pl-PL" sz="3200" b="1"/>
              <a:t>entralnym Okręgu </a:t>
            </a:r>
            <a:r>
              <a:rPr lang="en-GB" altLang="pl-PL" sz="3200" b="1"/>
              <a:t>P</a:t>
            </a:r>
            <a:r>
              <a:rPr lang="pl-PL" altLang="pl-PL" sz="3200" b="1"/>
              <a:t>rzemysłowym </a:t>
            </a:r>
            <a:br>
              <a:rPr lang="pl-PL" altLang="pl-PL" sz="3200" b="1"/>
            </a:br>
            <a:r>
              <a:rPr lang="pl-PL" altLang="pl-PL" sz="3200" b="1"/>
              <a:t>– ale inaczej”.</a:t>
            </a:r>
            <a:endParaRPr lang="en-GB" altLang="pl-PL" sz="3200" b="1"/>
          </a:p>
        </p:txBody>
      </p:sp>
      <p:pic>
        <p:nvPicPr>
          <p:cNvPr id="5123" name="Symbol zastępczy zawartości 5">
            <a:extLst>
              <a:ext uri="{FF2B5EF4-FFF2-40B4-BE49-F238E27FC236}">
                <a16:creationId xmlns:a16="http://schemas.microsoft.com/office/drawing/2014/main" id="{F40E1100-C1A9-8788-9425-96EDBB25CB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3" y="1620838"/>
            <a:ext cx="3632200" cy="5235575"/>
          </a:xfrm>
        </p:spPr>
      </p:pic>
      <p:pic>
        <p:nvPicPr>
          <p:cNvPr id="5124" name="Obraz 3">
            <a:extLst>
              <a:ext uri="{FF2B5EF4-FFF2-40B4-BE49-F238E27FC236}">
                <a16:creationId xmlns:a16="http://schemas.microsoft.com/office/drawing/2014/main" id="{EA499A78-7B90-CFB9-B426-43F4F3C4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216727E1-EFC3-A3E9-EE05-79F873AB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7">
            <a:extLst>
              <a:ext uri="{FF2B5EF4-FFF2-40B4-BE49-F238E27FC236}">
                <a16:creationId xmlns:a16="http://schemas.microsoft.com/office/drawing/2014/main" id="{49A0CA85-A2A1-4A50-B51C-7C8ED09E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1687513"/>
            <a:ext cx="38830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az 9">
            <a:extLst>
              <a:ext uri="{FF2B5EF4-FFF2-40B4-BE49-F238E27FC236}">
                <a16:creationId xmlns:a16="http://schemas.microsoft.com/office/drawing/2014/main" id="{C63B179C-2BD6-D21E-36BD-3657BF66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620838"/>
            <a:ext cx="34417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2E757A04-9097-1075-5E2D-B544ACE17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524625" cy="1325563"/>
          </a:xfrm>
        </p:spPr>
        <p:txBody>
          <a:bodyPr/>
          <a:lstStyle/>
          <a:p>
            <a:pPr algn="ctr"/>
            <a:r>
              <a:rPr lang="pl-PL" altLang="pl-PL" b="1"/>
              <a:t>Pierwsza debata ekspercka</a:t>
            </a:r>
          </a:p>
        </p:txBody>
      </p:sp>
      <p:sp>
        <p:nvSpPr>
          <p:cNvPr id="7171" name="Symbol zastępczy zawartości 2">
            <a:extLst>
              <a:ext uri="{FF2B5EF4-FFF2-40B4-BE49-F238E27FC236}">
                <a16:creationId xmlns:a16="http://schemas.microsoft.com/office/drawing/2014/main" id="{75D801CB-2E84-46F9-E82B-85CE2A158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156325" cy="435133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l-PL" altLang="pl-PL"/>
              <a:t>Pierwsza debata na temat COP 2 </a:t>
            </a:r>
            <a:br>
              <a:rPr lang="en-GB" altLang="pl-PL"/>
            </a:br>
            <a:r>
              <a:rPr lang="pl-PL" altLang="pl-PL"/>
              <a:t>z udziałem ekspertów i przedstawicieli przemysłu miała miejsce </a:t>
            </a:r>
            <a:r>
              <a:rPr lang="pl-PL" altLang="pl-PL" b="1"/>
              <a:t>30 sierpnia 2024 r.</a:t>
            </a:r>
            <a:r>
              <a:rPr lang="pl-PL" altLang="pl-PL"/>
              <a:t> w Gdyni i odbywała się </a:t>
            </a:r>
            <a:br>
              <a:rPr lang="pl-PL" altLang="pl-PL"/>
            </a:br>
            <a:r>
              <a:rPr lang="pl-PL" altLang="pl-PL"/>
              <a:t>w ramach obchodów 50. rocznicy śmierci Eugeniusza Kwiatkowskiego.</a:t>
            </a:r>
          </a:p>
        </p:txBody>
      </p:sp>
      <p:pic>
        <p:nvPicPr>
          <p:cNvPr id="7172" name="Obraz 4">
            <a:extLst>
              <a:ext uri="{FF2B5EF4-FFF2-40B4-BE49-F238E27FC236}">
                <a16:creationId xmlns:a16="http://schemas.microsoft.com/office/drawing/2014/main" id="{731EE6F5-9257-9439-C480-DE19D4800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598488"/>
            <a:ext cx="4829175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3316D69E-BCDE-19B5-2C57-4E1A5BD70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3" y="0"/>
            <a:ext cx="12192000" cy="1690688"/>
          </a:xfrm>
        </p:spPr>
        <p:txBody>
          <a:bodyPr/>
          <a:lstStyle/>
          <a:p>
            <a:pPr algn="ctr"/>
            <a:r>
              <a:rPr lang="en-GB" altLang="pl-PL" sz="4800" b="1" dirty="0"/>
              <a:t>PROJEKT COP2</a:t>
            </a:r>
            <a:endParaRPr lang="pl-PL" altLang="pl-PL" sz="48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2B7F2-6F6E-F4AE-D4B4-313B3F82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1575"/>
            <a:ext cx="12192000" cy="54864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200" b="1" dirty="0"/>
              <a:t>COP 2 – w znacznej mierze jako struktura sieciowa obejmująca całą  Polskę - może być </a:t>
            </a:r>
            <a:r>
              <a:rPr lang="pl-PL" sz="3200" b="1" u="sng" dirty="0"/>
              <a:t>największym  centralnym  okręgiem przemysłowym w Europie Środkowej.</a:t>
            </a:r>
            <a:r>
              <a:rPr lang="pl-PL" sz="3200" b="1" dirty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900" b="1" dirty="0"/>
          </a:p>
          <a:p>
            <a:pPr fontAlgn="auto">
              <a:spcAft>
                <a:spcPts val="0"/>
              </a:spcAft>
              <a:defRPr/>
            </a:pPr>
            <a:r>
              <a:rPr lang="pl-PL" sz="3000" dirty="0"/>
              <a:t>Koncepcja budowy  COP 2 to szansa na nowoczesną industrializację Polski, ale już  na miarę trzeciej i czwartej dekady  XXI w. w warunkach rewolucji przemysłowej 4.0 i 5.0, w epoce rozwoju sztucznej inteligencji.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3000" b="1" dirty="0">
                <a:solidFill>
                  <a:srgbClr val="0000CC"/>
                </a:solidFill>
              </a:rPr>
              <a:t>Istotną częścią COP 2 powinien być  przemysł obronny i jego zaplecze badawczo-rozwojowe. 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3000" dirty="0"/>
              <a:t>Powstanie  takiego przemysłu może mieć wielką wartość dodaną, biorąc pod uwagę fakt, że większe zakłady przemysłowe COP-u 2 mogą być skooperowane z mniejszymi, zwłaszcza innowacyjnymi firmami prywatnymi. 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3000" b="1" dirty="0">
                <a:solidFill>
                  <a:srgbClr val="0000CC"/>
                </a:solidFill>
              </a:rPr>
              <a:t>Mogą być one źródłem dyfuzji najnowszych technologii, w tym podwójnego zastosowania (</a:t>
            </a:r>
            <a:r>
              <a:rPr lang="pl-PL" sz="3000" b="1" i="1" dirty="0">
                <a:solidFill>
                  <a:srgbClr val="0000CC"/>
                </a:solidFill>
              </a:rPr>
              <a:t>dual </a:t>
            </a:r>
            <a:r>
              <a:rPr lang="pl-PL" sz="3000" b="1" i="1" dirty="0" err="1">
                <a:solidFill>
                  <a:srgbClr val="0000CC"/>
                </a:solidFill>
              </a:rPr>
              <a:t>use</a:t>
            </a:r>
            <a:r>
              <a:rPr lang="pl-PL" sz="3000" b="1" i="1" dirty="0">
                <a:solidFill>
                  <a:srgbClr val="0000CC"/>
                </a:solidFill>
              </a:rPr>
              <a:t> </a:t>
            </a:r>
            <a:r>
              <a:rPr lang="pl-PL" sz="3000" b="1" i="1" dirty="0" err="1">
                <a:solidFill>
                  <a:srgbClr val="0000CC"/>
                </a:solidFill>
              </a:rPr>
              <a:t>technologies</a:t>
            </a:r>
            <a:r>
              <a:rPr lang="pl-PL" sz="3000" b="1" dirty="0">
                <a:solidFill>
                  <a:srgbClr val="0000CC"/>
                </a:solidFill>
              </a:rPr>
              <a:t>) do innych dziedzin gospodarki narodowej. 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B0B2FF17-2D79-8ED8-606F-8EF0FD25E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981" y="0"/>
            <a:ext cx="10515600" cy="1325563"/>
          </a:xfrm>
        </p:spPr>
        <p:txBody>
          <a:bodyPr/>
          <a:lstStyle/>
          <a:p>
            <a:pPr algn="ctr"/>
            <a:r>
              <a:rPr lang="en-GB" altLang="pl-PL" b="1" dirty="0"/>
              <a:t>PROJEKT COP2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519A99-DB1C-7E30-3E04-896DC7103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594644"/>
            <a:ext cx="11758612" cy="52633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kern="100" dirty="0"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- Koncepcja COP 2  nie jest związana z partiami politycznymi</a:t>
            </a:r>
            <a:r>
              <a:rPr lang="en-GB" b="1" kern="100" dirty="0"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900" b="1" kern="100" dirty="0"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  <a:r>
              <a:rPr lang="pl-PL" b="1" kern="100" dirty="0">
                <a:solidFill>
                  <a:srgbClr val="0000CC"/>
                </a:solidFill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- Rodzi się ponad podziałami i ponad cyklami wyborczymi</a:t>
            </a:r>
            <a:r>
              <a:rPr lang="en-GB" b="1" kern="100" dirty="0">
                <a:solidFill>
                  <a:srgbClr val="0000CC"/>
                </a:solidFill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,</a:t>
            </a:r>
            <a:endParaRPr lang="pl-PL" b="1" kern="100" dirty="0">
              <a:solidFill>
                <a:srgbClr val="0000CC"/>
              </a:solidFill>
              <a:latin typeface="+mj-lt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kern="100" dirty="0"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- Ma przyczynić się do jednoczenia naszego narodu, zwłaszcza młodego pokolenia, ponad podziałami wokół wartości nadrzędnych, jakimi są rozwój gospodarczy i umocnienie potencjału obronnego Polski</a:t>
            </a:r>
            <a:r>
              <a:rPr lang="en-GB" b="1" kern="100" dirty="0"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l-PL" b="1" kern="100" dirty="0">
                <a:solidFill>
                  <a:srgbClr val="0000CC"/>
                </a:solidFill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COP 2 nie będzie projektem jedynie technokratyczno-ekonomicznym, ale uwzględni aspekty społeczno-kulturowe zapewniające podmiotowość jego uczestników</a:t>
            </a:r>
            <a:endParaRPr lang="en-GB" b="1" kern="100" dirty="0">
              <a:solidFill>
                <a:srgbClr val="0000CC"/>
              </a:solidFill>
              <a:latin typeface="+mj-lt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l-PL" b="1" kern="100" dirty="0">
                <a:latin typeface="+mj-lt"/>
                <a:ea typeface="NSimSun" panose="02010609030101010101" pitchFamily="49" charset="-122"/>
                <a:cs typeface="Liberation Mono"/>
              </a:rPr>
              <a:t>COP 2 może być centralnym  okręgiem przemysłowym w Europie Środkowej</a:t>
            </a:r>
            <a:r>
              <a:rPr lang="en-GB" b="1" kern="100" dirty="0">
                <a:latin typeface="+mj-lt"/>
                <a:ea typeface="NSimSun" panose="02010609030101010101" pitchFamily="49" charset="-122"/>
                <a:cs typeface="Liberation Mono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GB" sz="4000" b="1" dirty="0">
              <a:latin typeface="+mj-lt"/>
            </a:endParaRPr>
          </a:p>
        </p:txBody>
      </p:sp>
      <p:pic>
        <p:nvPicPr>
          <p:cNvPr id="9220" name="Obraz 3">
            <a:extLst>
              <a:ext uri="{FF2B5EF4-FFF2-40B4-BE49-F238E27FC236}">
                <a16:creationId xmlns:a16="http://schemas.microsoft.com/office/drawing/2014/main" id="{10ACBF31-B1A4-4179-6021-5BD14CB6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51EAC59B-293F-F3C5-F8B7-F4FE91D6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pole tekstowe 5">
            <a:extLst>
              <a:ext uri="{FF2B5EF4-FFF2-40B4-BE49-F238E27FC236}">
                <a16:creationId xmlns:a16="http://schemas.microsoft.com/office/drawing/2014/main" id="{E8BE6C45-9581-CAD2-B6A3-1DF0B98D6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6176963"/>
            <a:ext cx="684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b="1" i="1" dirty="0">
                <a:solidFill>
                  <a:srgbClr val="2C2F45"/>
                </a:solidFill>
                <a:latin typeface="Inter"/>
              </a:rPr>
              <a:t>Strony internetowe  Projektu COP 2</a:t>
            </a:r>
            <a:r>
              <a:rPr lang="en-GB" altLang="pl-PL" b="1" i="1" dirty="0">
                <a:solidFill>
                  <a:srgbClr val="2C2F45"/>
                </a:solidFill>
                <a:latin typeface="Inter"/>
              </a:rPr>
              <a:t>  </a:t>
            </a:r>
            <a:r>
              <a:rPr lang="pl-PL" altLang="pl-PL" b="1" i="1" dirty="0">
                <a:solidFill>
                  <a:srgbClr val="2C2F45"/>
                </a:solidFill>
                <a:latin typeface="Inter"/>
              </a:rPr>
              <a:t> </a:t>
            </a:r>
            <a:r>
              <a:rPr lang="pl-PL" altLang="pl-PL" sz="2400" b="1" i="1" u="sng" dirty="0">
                <a:solidFill>
                  <a:srgbClr val="1E6BDF"/>
                </a:solidFill>
                <a:latin typeface="Inter"/>
                <a:hlinkClick r:id="rId4"/>
              </a:rPr>
              <a:t>www.cop2.pl</a:t>
            </a:r>
            <a:endParaRPr lang="en-GB" altLang="pl-PL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D99257B7-A01F-236D-528B-A1F73340B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/>
              <a:t>Strategia realizacji nowej polityki przemysłowej dla Polski, prowadzącej do budowy COP2</a:t>
            </a:r>
            <a:endParaRPr lang="pl-PL" altLang="pl-PL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B063F2-8B54-C8A9-0442-45865A799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388" y="1951038"/>
            <a:ext cx="11645900" cy="4708525"/>
          </a:xfrm>
        </p:spPr>
        <p:txBody>
          <a:bodyPr rtlCol="0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pl-PL" sz="2000" b="1" dirty="0">
                <a:latin typeface="+mn-lt"/>
                <a:ea typeface="DejaVu Sans"/>
                <a:cs typeface="Arial" panose="020B0604020202020204" pitchFamily="34" charset="0"/>
              </a:rPr>
              <a:t>Rozdział 1. Ocena i prognozy sytuacji  przemysłu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pl-PL" altLang="pl-PL" sz="2000" b="1" dirty="0">
              <a:latin typeface="+mn-lt"/>
              <a:ea typeface="DejaVu San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Rozdział 2. Pożądana struktura przemysłu w Polsce w roku 2030  i niezbędne w tym celu jej zmiany </a:t>
            </a:r>
            <a:b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</a:b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                     i elementy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pl-PL" altLang="zh-CN" sz="2000" b="1" dirty="0">
              <a:latin typeface="+mn-lt"/>
              <a:ea typeface="DejaVu San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Rozdział 3.  Proponowane nowe rozwiązania i mechanizmy ekonomiczne niezbędne dla modernizacji </a:t>
            </a:r>
            <a:b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</a:b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                      i zmiany struktury przemysłu Polski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pl-PL" altLang="zh-CN" sz="2000" b="1" dirty="0">
              <a:latin typeface="+mn-lt"/>
              <a:ea typeface="DejaVu San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Rozdział 4. Strategia polityki przemysłowej w podziale na cele, taktyki i działania w wybranych obszarach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pl-PL" altLang="zh-CN" sz="2000" b="1" dirty="0">
              <a:solidFill>
                <a:srgbClr val="000000"/>
              </a:solidFill>
              <a:latin typeface="+mn-lt"/>
              <a:ea typeface="DejaVu San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zh-CN" sz="2000" b="1" dirty="0">
                <a:solidFill>
                  <a:srgbClr val="000000"/>
                </a:solidFill>
                <a:latin typeface="+mn-lt"/>
                <a:ea typeface="DejaVu Sans"/>
                <a:cs typeface="Arial" panose="020B0604020202020204" pitchFamily="34" charset="0"/>
              </a:rPr>
              <a:t>Rozdział5. Potencjalne źródła oraz mechanizmy finansowania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pl-PL" altLang="zh-CN" sz="2000" b="1" dirty="0">
              <a:latin typeface="+mn-lt"/>
              <a:ea typeface="DejaVu San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Rozdział 6. Ujęcie prospołeczne COP 2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pl-PL" altLang="zh-CN" sz="2000" b="1" dirty="0">
              <a:latin typeface="+mn-lt"/>
              <a:ea typeface="DejaVu Sans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pl-PL" altLang="zh-CN" sz="2000" b="1" dirty="0">
                <a:latin typeface="+mn-lt"/>
                <a:ea typeface="DejaVu Sans"/>
                <a:cs typeface="Arial" panose="020B0604020202020204" pitchFamily="34" charset="0"/>
              </a:rPr>
              <a:t>Rozdział 7. Proponowane lokalizacje COP 2 i przemysłów wysokiej techniki</a:t>
            </a:r>
            <a:endParaRPr lang="pl-PL" altLang="zh-CN" sz="2000" b="1" dirty="0">
              <a:latin typeface="+mn-lt"/>
              <a:ea typeface="DejaVu Sans"/>
              <a:cs typeface="Arial" panose="020B0604020202020204" pitchFamily="34" charset="0"/>
              <a:hlinkClick r:id="rId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434E46C1-1729-A99B-6B4E-17FBABBDA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838" y="354013"/>
            <a:ext cx="10515600" cy="1325562"/>
          </a:xfrm>
        </p:spPr>
        <p:txBody>
          <a:bodyPr/>
          <a:lstStyle/>
          <a:p>
            <a:pPr algn="ctr"/>
            <a:r>
              <a:rPr lang="pl-PL" altLang="pl-PL" b="1"/>
              <a:t>Strategia realizacji nowej polityki przemysłowej dla Polski, prowadzącej do budowy COP2</a:t>
            </a:r>
            <a:endParaRPr lang="pl-PL" altLang="pl-PL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1D8174-FB7F-11FB-0B23-AD8BB11EE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0563" y="1831975"/>
            <a:ext cx="11645900" cy="4829175"/>
          </a:xfrm>
        </p:spPr>
        <p:txBody>
          <a:bodyPr rtlCol="0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800" dirty="0"/>
              <a:t>W opracowaniu Strategii  uczestniczyli następujący eksperci: </a:t>
            </a:r>
          </a:p>
          <a:p>
            <a:pPr>
              <a:defRPr/>
            </a:pPr>
            <a:r>
              <a:rPr lang="pl-PL" sz="1800" b="1" dirty="0"/>
              <a:t>prof. dr hab. Jacek </a:t>
            </a:r>
            <a:r>
              <a:rPr lang="pl-PL" sz="1800" b="1" dirty="0" err="1"/>
              <a:t>Brdulak</a:t>
            </a:r>
            <a:r>
              <a:rPr lang="pl-PL" sz="1800" b="1" dirty="0"/>
              <a:t>, </a:t>
            </a:r>
          </a:p>
          <a:p>
            <a:pPr>
              <a:defRPr/>
            </a:pPr>
            <a:r>
              <a:rPr lang="pl-PL" sz="1800" b="1" dirty="0"/>
              <a:t>dr inż. Joanna Gąbka, </a:t>
            </a:r>
          </a:p>
          <a:p>
            <a:pPr>
              <a:defRPr/>
            </a:pPr>
            <a:r>
              <a:rPr lang="pl-PL" sz="1800" b="1" dirty="0"/>
              <a:t>dr Ewelina Florczak, </a:t>
            </a:r>
          </a:p>
          <a:p>
            <a:pPr>
              <a:defRPr/>
            </a:pPr>
            <a:r>
              <a:rPr lang="pl-PL" sz="1800" b="1" dirty="0"/>
              <a:t>dr Dariusz Grabowski, </a:t>
            </a:r>
          </a:p>
          <a:p>
            <a:pPr>
              <a:defRPr/>
            </a:pPr>
            <a:r>
              <a:rPr lang="pl-PL" sz="1800" b="1" dirty="0"/>
              <a:t>dr Kazimierz Golinowski,   </a:t>
            </a:r>
          </a:p>
          <a:p>
            <a:pPr>
              <a:defRPr/>
            </a:pPr>
            <a:r>
              <a:rPr lang="pl-PL" sz="1800" b="1" dirty="0"/>
              <a:t>prof. dr hab. Leszek </a:t>
            </a:r>
            <a:r>
              <a:rPr lang="pl-PL" sz="1800" b="1" dirty="0" err="1"/>
              <a:t>Korporowicz</a:t>
            </a:r>
            <a:r>
              <a:rPr lang="pl-PL" sz="1800" b="1" dirty="0"/>
              <a:t>, </a:t>
            </a:r>
          </a:p>
          <a:p>
            <a:pPr>
              <a:defRPr/>
            </a:pPr>
            <a:r>
              <a:rPr lang="pl-PL" sz="1800" b="1" dirty="0"/>
              <a:t>dr Krzysztof Pająk, </a:t>
            </a:r>
          </a:p>
          <a:p>
            <a:pPr>
              <a:defRPr/>
            </a:pPr>
            <a:r>
              <a:rPr lang="pl-PL" sz="1800" b="1" dirty="0"/>
              <a:t>dr Dariusz Prokopowicz, </a:t>
            </a:r>
          </a:p>
          <a:p>
            <a:pPr>
              <a:defRPr/>
            </a:pPr>
            <a:r>
              <a:rPr lang="pl-PL" sz="1800" b="1" dirty="0"/>
              <a:t>dr Katarzyna Rawska, </a:t>
            </a:r>
          </a:p>
          <a:p>
            <a:pPr>
              <a:defRPr/>
            </a:pPr>
            <a:r>
              <a:rPr lang="pl-PL" sz="1800" b="1" dirty="0"/>
              <a:t>mgr Bartłomiej Skrzypek, </a:t>
            </a:r>
          </a:p>
          <a:p>
            <a:pPr>
              <a:defRPr/>
            </a:pPr>
            <a:r>
              <a:rPr lang="pl-PL" sz="1800" b="1" dirty="0"/>
              <a:t>prof. dr hab. Paweł Soroka</a:t>
            </a:r>
            <a:r>
              <a:rPr lang="en-GB" sz="1800" b="1" dirty="0"/>
              <a:t>,</a:t>
            </a:r>
            <a:endParaRPr lang="pl-PL" sz="1800" b="1" dirty="0"/>
          </a:p>
          <a:p>
            <a:pPr>
              <a:defRPr/>
            </a:pPr>
            <a:r>
              <a:rPr lang="pl-PL" sz="1800" b="1" dirty="0"/>
              <a:t>mgr  </a:t>
            </a:r>
            <a:r>
              <a:rPr lang="pl-PL" sz="1800" b="1" dirty="0" err="1"/>
              <a:t>inż</a:t>
            </a:r>
            <a:r>
              <a:rPr lang="pl-PL" sz="1800" b="1" dirty="0"/>
              <a:t> Maciej </a:t>
            </a:r>
            <a:r>
              <a:rPr lang="pl-PL" sz="1800" b="1" dirty="0" err="1"/>
              <a:t>Wojewódka</a:t>
            </a:r>
            <a:r>
              <a:rPr lang="en-GB" sz="1800" b="1" dirty="0"/>
              <a:t>.</a:t>
            </a:r>
            <a:r>
              <a:rPr lang="pl-PL" sz="18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800" dirty="0"/>
              <a:t>Wykorzystano także częściowo najnowszą pracę </a:t>
            </a:r>
            <a:r>
              <a:rPr lang="pl-PL" sz="1800" b="1" dirty="0"/>
              <a:t>prof. Andrzeja Karpińskiego </a:t>
            </a:r>
            <a:r>
              <a:rPr lang="pl-PL" sz="1800" dirty="0"/>
              <a:t>w sprawach, w których podzielamy jego poglądy.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800" b="1" dirty="0"/>
              <a:t>Koordynacja prac nad Strategią: prof. dr hab. Paweł Soroka, mgr Bartłomiej Skrzypek i dr inż. Joanna Gąbka.</a:t>
            </a:r>
            <a:endParaRPr lang="pl-PL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59E86060-3EC7-E723-0E96-472AC2B71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/>
              <a:t>Rada Programowa Projektu COP 2</a:t>
            </a:r>
            <a:endParaRPr lang="pl-PL" alt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F67CF2-9DBC-08F0-21FF-B696963C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825625"/>
            <a:ext cx="11634787" cy="4351338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	Dnia </a:t>
            </a:r>
            <a:r>
              <a:rPr lang="pl-PL" b="1" dirty="0"/>
              <a:t>27 listopada 2024 r. </a:t>
            </a:r>
            <a:r>
              <a:rPr lang="pl-PL" dirty="0"/>
              <a:t>w siedzibie Federacji Związków Zawodowych Metalowców i Hutników w Warszawie  ukonstytuowała się Rada Programowa Projektu budowy COP 2, w skład której weszli  menadżerowie z przemysłu i działacze gospodarczy, pracownicy naukowi i emerytowani wojskowi  oraz związkowcy.  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	</a:t>
            </a:r>
            <a:r>
              <a:rPr lang="pl-PL" dirty="0">
                <a:solidFill>
                  <a:srgbClr val="0000CC"/>
                </a:solidFill>
              </a:rPr>
              <a:t>Do Rady Programowej COP 2 zaproszeni zostali także generałowie i admirałowie, którzy w trakcie służby wojskowej  współpracowali z Polskim Lobby Przemysłowym i aktywnie wspierali polski przemysł obronny oraz jego zaplecze badawczo-rozwojowe i  jego udział w procesach modernizacji Sił Zbrojnych RP.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	Na posiedzeniu Rady Programowej Projektu COP 2 w dniu 19 marca 2025r.  przyjęto jej Regulamin i wybrano przewodniczącego Rady, którym został prof. dr hab. inż. Adam Lipiński. Natomiast jej sekretarzem wybrano płk w st. </a:t>
            </a:r>
            <a:r>
              <a:rPr lang="pl-PL" b="1" dirty="0" err="1"/>
              <a:t>spocz</a:t>
            </a:r>
            <a:r>
              <a:rPr lang="pl-PL" b="1" dirty="0"/>
              <a:t>. mgr inż. Janusza Czarneckiego.</a:t>
            </a:r>
            <a:endParaRPr lang="pl-PL" dirty="0"/>
          </a:p>
          <a:p>
            <a:pPr algn="just" fontAlgn="auto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>
            <a:extLst>
              <a:ext uri="{FF2B5EF4-FFF2-40B4-BE49-F238E27FC236}">
                <a16:creationId xmlns:a16="http://schemas.microsoft.com/office/drawing/2014/main" id="{6234FF0A-9EC4-6E42-D68C-BB974C21A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0213" y="0"/>
            <a:ext cx="9934575" cy="1325563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2C2F45"/>
                </a:solidFill>
                <a:latin typeface="Inter"/>
              </a:rPr>
              <a:t>Członkowie Rady Programowej  </a:t>
            </a:r>
            <a:br>
              <a:rPr lang="pl-PL" altLang="pl-PL" dirty="0">
                <a:solidFill>
                  <a:srgbClr val="2C2F45"/>
                </a:solidFill>
                <a:latin typeface="Inter"/>
              </a:rPr>
            </a:br>
            <a:r>
              <a:rPr lang="pl-PL" altLang="pl-PL" dirty="0">
                <a:solidFill>
                  <a:srgbClr val="2C2F45"/>
                </a:solidFill>
                <a:latin typeface="Inter"/>
              </a:rPr>
              <a:t>PROJEKTU COP 2</a:t>
            </a:r>
            <a:endParaRPr lang="en-GB" altLang="pl-PL" dirty="0"/>
          </a:p>
        </p:txBody>
      </p:sp>
      <p:pic>
        <p:nvPicPr>
          <p:cNvPr id="14339" name="Obraz 3">
            <a:extLst>
              <a:ext uri="{FF2B5EF4-FFF2-40B4-BE49-F238E27FC236}">
                <a16:creationId xmlns:a16="http://schemas.microsoft.com/office/drawing/2014/main" id="{5A6734A2-1829-B807-BE16-A517531C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76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Rocznik Polskiego Lobby Przemysłowego z 2023 roku. Publikacja nr 34 ...">
            <a:extLst>
              <a:ext uri="{FF2B5EF4-FFF2-40B4-BE49-F238E27FC236}">
                <a16:creationId xmlns:a16="http://schemas.microsoft.com/office/drawing/2014/main" id="{607D1D0C-A39C-228D-F681-193CAA8C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745163"/>
            <a:ext cx="11128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Obraz 10">
            <a:extLst>
              <a:ext uri="{FF2B5EF4-FFF2-40B4-BE49-F238E27FC236}">
                <a16:creationId xmlns:a16="http://schemas.microsoft.com/office/drawing/2014/main" id="{2AF0C209-17E5-5C4D-95AE-F3003440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322388"/>
            <a:ext cx="8262938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P2 prezetacja v4" id="{4D4AF6A9-2F4F-450B-9EE4-3163F8021EFF}" vid="{D6F876C9-9311-4E66-A476-3D78095B828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COP2 prezetacja v4 Power Point 97-2003</Template>
  <TotalTime>27</TotalTime>
  <Words>790</Words>
  <Application>Microsoft Office PowerPoint</Application>
  <PresentationFormat>Panoramiczny</PresentationFormat>
  <Paragraphs>71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Inter</vt:lpstr>
      <vt:lpstr>Liberation Serif</vt:lpstr>
      <vt:lpstr>Times New Roman</vt:lpstr>
      <vt:lpstr>Motyw pakietu Office</vt:lpstr>
      <vt:lpstr>COP 2: OD PROJEKTU DO URZECZYWISTNIENIA</vt:lpstr>
      <vt:lpstr>Pierwsza wzmianka – 2024 r. Rozdział IX książki pt. „O Centralnym Okręgu Przemysłowym  – ale inaczej”.</vt:lpstr>
      <vt:lpstr>Pierwsza debata ekspercka</vt:lpstr>
      <vt:lpstr>PROJEKT COP2</vt:lpstr>
      <vt:lpstr>PROJEKT COP2</vt:lpstr>
      <vt:lpstr>Strategia realizacji nowej polityki przemysłowej dla Polski, prowadzącej do budowy COP2</vt:lpstr>
      <vt:lpstr>Strategia realizacji nowej polityki przemysłowej dla Polski, prowadzącej do budowy COP2</vt:lpstr>
      <vt:lpstr>Rada Programowa Projektu COP 2</vt:lpstr>
      <vt:lpstr>Członkowie Rady Programowej   PROJEKTU COP 2</vt:lpstr>
      <vt:lpstr>Pełnomocnicy terenowi ds. realizacji Projektu COP 2</vt:lpstr>
      <vt:lpstr>Pismo z Zarządu PGZ</vt:lpstr>
      <vt:lpstr>Wzmianki prasowe</vt:lpstr>
      <vt:lpstr>Wzmianki prasowe</vt:lpstr>
      <vt:lpstr>Wzmianki prasowe</vt:lpstr>
      <vt:lpstr>Wzmianki prasowe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Seweryn Lipiński</dc:creator>
  <cp:lastModifiedBy>Seweryn Lipiński</cp:lastModifiedBy>
  <cp:revision>3</cp:revision>
  <dcterms:created xsi:type="dcterms:W3CDTF">2025-04-19T08:29:53Z</dcterms:created>
  <dcterms:modified xsi:type="dcterms:W3CDTF">2025-04-25T17:12:44Z</dcterms:modified>
</cp:coreProperties>
</file>